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Montserrat Classic" panose="020B0604020202020204" charset="0"/>
      <p:regular r:id="rId16"/>
    </p:embeddedFont>
    <p:embeddedFont>
      <p:font typeface="Montserrat Classic Bold" panose="020B0604020202020204" charset="0"/>
      <p:regular r:id="rId17"/>
    </p:embeddedFont>
    <p:embeddedFont>
      <p:font typeface="Poppins Bold" panose="020B0604020202020204" charset="0"/>
      <p:regular r:id="rId18"/>
    </p:embeddedFont>
    <p:embeddedFont>
      <p:font typeface="Questrial" panose="020B0604020202020204" charset="0"/>
      <p:regular r:id="rId19"/>
    </p:embeddedFont>
    <p:embeddedFont>
      <p:font typeface="TT Chocolate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11642">
            <a:off x="11120480" y="1055557"/>
            <a:ext cx="10443683" cy="8487866"/>
          </a:xfrm>
          <a:custGeom>
            <a:avLst/>
            <a:gdLst/>
            <a:ahLst/>
            <a:cxnLst/>
            <a:rect l="l" t="t" r="r" b="b"/>
            <a:pathLst>
              <a:path w="10443683" h="8487866">
                <a:moveTo>
                  <a:pt x="0" y="0"/>
                </a:moveTo>
                <a:lnTo>
                  <a:pt x="10443683" y="0"/>
                </a:lnTo>
                <a:lnTo>
                  <a:pt x="10443683" y="8487866"/>
                </a:lnTo>
                <a:lnTo>
                  <a:pt x="0" y="848786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3" name="Freeform 3"/>
          <p:cNvSpPr/>
          <p:nvPr/>
        </p:nvSpPr>
        <p:spPr>
          <a:xfrm>
            <a:off x="4318441" y="9258300"/>
            <a:ext cx="9727319" cy="3106962"/>
          </a:xfrm>
          <a:custGeom>
            <a:avLst/>
            <a:gdLst/>
            <a:ahLst/>
            <a:cxnLst/>
            <a:rect l="l" t="t" r="r" b="b"/>
            <a:pathLst>
              <a:path w="9727319" h="3106962">
                <a:moveTo>
                  <a:pt x="0" y="0"/>
                </a:moveTo>
                <a:lnTo>
                  <a:pt x="9727318" y="0"/>
                </a:lnTo>
                <a:lnTo>
                  <a:pt x="9727318" y="3106962"/>
                </a:lnTo>
                <a:lnTo>
                  <a:pt x="0" y="3106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34589" y="863981"/>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5" name="TextBox 5"/>
          <p:cNvSpPr txBox="1"/>
          <p:nvPr/>
        </p:nvSpPr>
        <p:spPr>
          <a:xfrm>
            <a:off x="1116661" y="2490192"/>
            <a:ext cx="1505396"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lecture  7</a:t>
            </a:r>
            <a:endParaRPr lang="en-US" sz="2499" dirty="0">
              <a:solidFill>
                <a:srgbClr val="000000"/>
              </a:solidFill>
              <a:latin typeface="Poppins Bold"/>
            </a:endParaRPr>
          </a:p>
        </p:txBody>
      </p:sp>
      <p:sp>
        <p:nvSpPr>
          <p:cNvPr id="6" name="TextBox 6"/>
          <p:cNvSpPr txBox="1"/>
          <p:nvPr/>
        </p:nvSpPr>
        <p:spPr>
          <a:xfrm>
            <a:off x="733940" y="4446130"/>
            <a:ext cx="8319433" cy="2149780"/>
          </a:xfrm>
          <a:prstGeom prst="rect">
            <a:avLst/>
          </a:prstGeom>
        </p:spPr>
        <p:txBody>
          <a:bodyPr lIns="0" tIns="0" rIns="0" bIns="0" rtlCol="0" anchor="t">
            <a:spAutoFit/>
          </a:bodyPr>
          <a:lstStyle/>
          <a:p>
            <a:pPr>
              <a:lnSpc>
                <a:spcPts val="8120"/>
              </a:lnSpc>
            </a:pPr>
            <a:r>
              <a:rPr lang="en-US" sz="7123">
                <a:solidFill>
                  <a:srgbClr val="000000"/>
                </a:solidFill>
                <a:latin typeface="Poppins Bold"/>
              </a:rPr>
              <a:t> Food spoilage </a:t>
            </a:r>
          </a:p>
          <a:p>
            <a:pPr>
              <a:lnSpc>
                <a:spcPts val="8120"/>
              </a:lnSpc>
            </a:pPr>
            <a:endParaRPr lang="en-US" sz="7123">
              <a:solidFill>
                <a:srgbClr val="000000"/>
              </a:solidFill>
              <a:latin typeface="Poppins Bold"/>
            </a:endParaRPr>
          </a:p>
        </p:txBody>
      </p:sp>
      <p:grpSp>
        <p:nvGrpSpPr>
          <p:cNvPr id="7" name="Group 7"/>
          <p:cNvGrpSpPr/>
          <p:nvPr/>
        </p:nvGrpSpPr>
        <p:grpSpPr>
          <a:xfrm>
            <a:off x="330841" y="6484980"/>
            <a:ext cx="7562738" cy="912585"/>
            <a:chOff x="0" y="0"/>
            <a:chExt cx="2127817" cy="256761"/>
          </a:xfrm>
        </p:grpSpPr>
        <p:sp>
          <p:nvSpPr>
            <p:cNvPr id="8" name="Freeform 8"/>
            <p:cNvSpPr/>
            <p:nvPr/>
          </p:nvSpPr>
          <p:spPr>
            <a:xfrm>
              <a:off x="0" y="0"/>
              <a:ext cx="2127817" cy="256761"/>
            </a:xfrm>
            <a:custGeom>
              <a:avLst/>
              <a:gdLst/>
              <a:ahLst/>
              <a:cxnLst/>
              <a:rect l="l" t="t" r="r" b="b"/>
              <a:pathLst>
                <a:path w="2127817" h="256761">
                  <a:moveTo>
                    <a:pt x="0" y="0"/>
                  </a:moveTo>
                  <a:lnTo>
                    <a:pt x="2127817" y="0"/>
                  </a:lnTo>
                  <a:lnTo>
                    <a:pt x="2127817" y="256761"/>
                  </a:lnTo>
                  <a:lnTo>
                    <a:pt x="0" y="256761"/>
                  </a:lnTo>
                  <a:close/>
                </a:path>
              </a:pathLst>
            </a:custGeom>
            <a:solidFill>
              <a:srgbClr val="F8F5FF"/>
            </a:solidFill>
            <a:ln w="9525" cap="sq">
              <a:solidFill>
                <a:srgbClr val="231076"/>
              </a:solidFill>
              <a:prstDash val="solid"/>
              <a:miter/>
            </a:ln>
          </p:spPr>
        </p:sp>
        <p:sp>
          <p:nvSpPr>
            <p:cNvPr id="9" name="TextBox 9"/>
            <p:cNvSpPr txBox="1"/>
            <p:nvPr/>
          </p:nvSpPr>
          <p:spPr>
            <a:xfrm>
              <a:off x="0" y="-19050"/>
              <a:ext cx="2127817" cy="275811"/>
            </a:xfrm>
            <a:prstGeom prst="rect">
              <a:avLst/>
            </a:prstGeom>
          </p:spPr>
          <p:txBody>
            <a:bodyPr lIns="34560" tIns="34560" rIns="34560" bIns="34560" rtlCol="0" anchor="ctr"/>
            <a:lstStyle/>
            <a:p>
              <a:pPr algn="ctr">
                <a:lnSpc>
                  <a:spcPts val="3357"/>
                </a:lnSpc>
              </a:pPr>
              <a:r>
                <a:rPr lang="en-US" sz="2752">
                  <a:solidFill>
                    <a:srgbClr val="0E0340"/>
                  </a:solidFill>
                  <a:latin typeface="Questrial"/>
                </a:rPr>
                <a:t>Department of Pathological Analyses</a:t>
              </a:r>
            </a:p>
          </p:txBody>
        </p:sp>
      </p:grpSp>
      <p:grpSp>
        <p:nvGrpSpPr>
          <p:cNvPr id="10" name="Group 10"/>
          <p:cNvGrpSpPr/>
          <p:nvPr/>
        </p:nvGrpSpPr>
        <p:grpSpPr>
          <a:xfrm>
            <a:off x="534589" y="8148623"/>
            <a:ext cx="6358478" cy="999286"/>
            <a:chOff x="0" y="0"/>
            <a:chExt cx="1674661" cy="263186"/>
          </a:xfrm>
        </p:grpSpPr>
        <p:sp>
          <p:nvSpPr>
            <p:cNvPr id="11" name="Freeform 11"/>
            <p:cNvSpPr/>
            <p:nvPr/>
          </p:nvSpPr>
          <p:spPr>
            <a:xfrm>
              <a:off x="0" y="0"/>
              <a:ext cx="1674661" cy="263186"/>
            </a:xfrm>
            <a:custGeom>
              <a:avLst/>
              <a:gdLst/>
              <a:ahLst/>
              <a:cxnLst/>
              <a:rect l="l" t="t" r="r" b="b"/>
              <a:pathLst>
                <a:path w="1674661" h="263186">
                  <a:moveTo>
                    <a:pt x="0" y="0"/>
                  </a:moveTo>
                  <a:lnTo>
                    <a:pt x="1674661" y="0"/>
                  </a:lnTo>
                  <a:lnTo>
                    <a:pt x="1674661" y="263186"/>
                  </a:lnTo>
                  <a:lnTo>
                    <a:pt x="0" y="263186"/>
                  </a:lnTo>
                  <a:close/>
                </a:path>
              </a:pathLst>
            </a:custGeom>
            <a:solidFill>
              <a:srgbClr val="FBFBF9"/>
            </a:solidFill>
          </p:spPr>
        </p:sp>
        <p:sp>
          <p:nvSpPr>
            <p:cNvPr id="12" name="TextBox 12"/>
            <p:cNvSpPr txBox="1"/>
            <p:nvPr/>
          </p:nvSpPr>
          <p:spPr>
            <a:xfrm>
              <a:off x="0" y="0"/>
              <a:ext cx="1674661" cy="263186"/>
            </a:xfrm>
            <a:prstGeom prst="rect">
              <a:avLst/>
            </a:prstGeom>
          </p:spPr>
          <p:txBody>
            <a:bodyPr lIns="165100" tIns="165100" rIns="165100" bIns="165100" rtlCol="0" anchor="ctr"/>
            <a:lstStyle/>
            <a:p>
              <a:pPr algn="ctr">
                <a:lnSpc>
                  <a:spcPts val="2595"/>
                </a:lnSpc>
              </a:pPr>
              <a:r>
                <a:rPr lang="en-US" sz="2199">
                  <a:solidFill>
                    <a:srgbClr val="000000"/>
                  </a:solidFill>
                  <a:latin typeface="TT Chocolates Bold"/>
                </a:rPr>
                <a:t>Presented by Prof.Dr. Saad S. Mahdi Al-amara</a:t>
              </a:r>
              <a:r>
                <a:rPr lang="en-US" sz="2199">
                  <a:solidFill>
                    <a:srgbClr val="FFFFFF"/>
                  </a:solidFill>
                  <a:latin typeface="TT Chocolates Bold"/>
                </a:rPr>
                <a:t>di Al-Amara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93448" y="2090197"/>
            <a:ext cx="17268043" cy="47612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Surface ropiness is caused often by Alcaligens viscolactis, an organism chiefly from water or soil that can grow fairly well in the vicinity of 10 C. Micrococcus freudenreichii can also cause ropiness. • Ropiness throughout is caused often by Enterobacter aerogens, Klebsiella oxytoca and rarely Escherichia coli. • Sources of the bacteria causing ropiness are water, manure, utensils, and feed, the reduction or elimination of contamination from these sources helps prevent ropiness. </a:t>
            </a:r>
          </a:p>
        </p:txBody>
      </p:sp>
      <p:sp>
        <p:nvSpPr>
          <p:cNvPr id="6" name="TextBox 6"/>
          <p:cNvSpPr txBox="1"/>
          <p:nvPr/>
        </p:nvSpPr>
        <p:spPr>
          <a:xfrm>
            <a:off x="235808" y="873719"/>
            <a:ext cx="11300937" cy="1349828"/>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Surface ropiness and Ropiness throughout milk </a:t>
            </a:r>
          </a:p>
          <a:p>
            <a:pPr algn="ctr">
              <a:lnSpc>
                <a:spcPts val="5439"/>
              </a:lnSpc>
              <a:spcBef>
                <a:spcPct val="0"/>
              </a:spcBef>
            </a:pPr>
            <a:endParaRPr lang="en-US" sz="3457">
              <a:solidFill>
                <a:srgbClr val="FF3131"/>
              </a:solidFill>
              <a:latin typeface="Montserrat Class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797287" y="749027"/>
            <a:ext cx="3105001" cy="646431"/>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Food spoilage </a:t>
            </a:r>
          </a:p>
        </p:txBody>
      </p:sp>
      <p:sp>
        <p:nvSpPr>
          <p:cNvPr id="6" name="TextBox 6"/>
          <p:cNvSpPr txBox="1"/>
          <p:nvPr/>
        </p:nvSpPr>
        <p:spPr>
          <a:xfrm>
            <a:off x="386224" y="1544878"/>
            <a:ext cx="3927128" cy="646431"/>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What  is spoilage? </a:t>
            </a:r>
          </a:p>
        </p:txBody>
      </p:sp>
      <p:sp>
        <p:nvSpPr>
          <p:cNvPr id="7" name="TextBox 7"/>
          <p:cNvSpPr txBox="1"/>
          <p:nvPr/>
        </p:nvSpPr>
        <p:spPr>
          <a:xfrm>
            <a:off x="226959" y="2343709"/>
            <a:ext cx="17288776" cy="2018031"/>
          </a:xfrm>
          <a:prstGeom prst="rect">
            <a:avLst/>
          </a:prstGeom>
        </p:spPr>
        <p:txBody>
          <a:bodyPr lIns="0" tIns="0" rIns="0" bIns="0" rtlCol="0" anchor="t">
            <a:spAutoFit/>
          </a:bodyPr>
          <a:lstStyle/>
          <a:p>
            <a:pPr marL="734055" lvl="1" indent="-367027">
              <a:lnSpc>
                <a:spcPts val="5439"/>
              </a:lnSpc>
              <a:buFont typeface="Arial"/>
              <a:buChar char="•"/>
            </a:pPr>
            <a:r>
              <a:rPr lang="en-US" sz="3399">
                <a:solidFill>
                  <a:srgbClr val="000000"/>
                </a:solidFill>
                <a:latin typeface="Montserrat Classic"/>
              </a:rPr>
              <a:t>Spoilage of food results in changes in its characteristics, often due to microbial activity, such as insect damage, drying out, discoloration, staling, or rancidity, rendering it unacceptable.</a:t>
            </a:r>
          </a:p>
        </p:txBody>
      </p:sp>
      <p:sp>
        <p:nvSpPr>
          <p:cNvPr id="8" name="TextBox 8"/>
          <p:cNvSpPr txBox="1"/>
          <p:nvPr/>
        </p:nvSpPr>
        <p:spPr>
          <a:xfrm>
            <a:off x="226959" y="4640293"/>
            <a:ext cx="17268043" cy="20180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Spoilage is a subjective quality, influenced by social factors, and can vary across cultures. Foods like matured cheeses and hung game birds are considered acceptable by some but not others.</a:t>
            </a:r>
          </a:p>
        </p:txBody>
      </p:sp>
      <p:sp>
        <p:nvSpPr>
          <p:cNvPr id="9" name="TextBox 9"/>
          <p:cNvSpPr txBox="1"/>
          <p:nvPr/>
        </p:nvSpPr>
        <p:spPr>
          <a:xfrm>
            <a:off x="117904" y="6936875"/>
            <a:ext cx="7171617"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Microbiological food  spoilage  </a:t>
            </a:r>
          </a:p>
        </p:txBody>
      </p:sp>
      <p:sp>
        <p:nvSpPr>
          <p:cNvPr id="10" name="TextBox 10"/>
          <p:cNvSpPr txBox="1"/>
          <p:nvPr/>
        </p:nvSpPr>
        <p:spPr>
          <a:xfrm>
            <a:off x="88428" y="7830955"/>
            <a:ext cx="17565839" cy="20180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E0340"/>
                </a:solidFill>
                <a:latin typeface="Montserrat Classic"/>
              </a:rPr>
              <a:t>Microbiological food spoilage can occur in various ways, including visible microbial growth, structural degradation, chemical products, gas, pigments, polysaccharides, off-odours, and flavors, often combined.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26959" y="2343709"/>
            <a:ext cx="17288776" cy="2703831"/>
          </a:xfrm>
          <a:prstGeom prst="rect">
            <a:avLst/>
          </a:prstGeom>
        </p:spPr>
        <p:txBody>
          <a:bodyPr lIns="0" tIns="0" rIns="0" bIns="0" rtlCol="0" anchor="t">
            <a:spAutoFit/>
          </a:bodyPr>
          <a:lstStyle/>
          <a:p>
            <a:pPr marL="734055" lvl="1" indent="-367027">
              <a:lnSpc>
                <a:spcPts val="5439"/>
              </a:lnSpc>
              <a:buFont typeface="Arial"/>
              <a:buChar char="•"/>
            </a:pPr>
            <a:r>
              <a:rPr lang="en-US" sz="3399">
                <a:solidFill>
                  <a:srgbClr val="000000"/>
                </a:solidFill>
                <a:latin typeface="Montserrat Classic"/>
              </a:rPr>
              <a:t>Predicting or detecting spoilage is challenging due to complex microbiological mechanisms. Identifying the chemical responsible for off-odor is easier than identifying the organisms, leading to the use of chemical indices.</a:t>
            </a:r>
          </a:p>
        </p:txBody>
      </p:sp>
      <p:sp>
        <p:nvSpPr>
          <p:cNvPr id="6" name="TextBox 6"/>
          <p:cNvSpPr txBox="1"/>
          <p:nvPr/>
        </p:nvSpPr>
        <p:spPr>
          <a:xfrm>
            <a:off x="247693" y="5495096"/>
            <a:ext cx="17268043" cy="27038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Total microbial counts are insufficient for predicting spoilage potential. Specific spoilage organisms (SSO) can improve microbial enumeration techniques, as seen in aerobically stored fish products and media for detecting H2S-producing organisms.</a:t>
            </a:r>
          </a:p>
        </p:txBody>
      </p:sp>
      <p:sp>
        <p:nvSpPr>
          <p:cNvPr id="7" name="TextBox 7"/>
          <p:cNvSpPr txBox="1"/>
          <p:nvPr/>
        </p:nvSpPr>
        <p:spPr>
          <a:xfrm>
            <a:off x="545306" y="732183"/>
            <a:ext cx="7171617"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Microbiological food  spoilage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26959" y="2343709"/>
            <a:ext cx="17288776" cy="2018031"/>
          </a:xfrm>
          <a:prstGeom prst="rect">
            <a:avLst/>
          </a:prstGeom>
        </p:spPr>
        <p:txBody>
          <a:bodyPr lIns="0" tIns="0" rIns="0" bIns="0" rtlCol="0" anchor="t">
            <a:spAutoFit/>
          </a:bodyPr>
          <a:lstStyle/>
          <a:p>
            <a:pPr marL="734055" lvl="1" indent="-367027">
              <a:lnSpc>
                <a:spcPts val="5439"/>
              </a:lnSpc>
              <a:buFont typeface="Arial"/>
              <a:buChar char="•"/>
            </a:pPr>
            <a:r>
              <a:rPr lang="en-US" sz="3399">
                <a:solidFill>
                  <a:srgbClr val="000000"/>
                </a:solidFill>
                <a:latin typeface="Montserrat Classic"/>
              </a:rPr>
              <a:t>Milk is a fluid secreted by mammals for young nourishment, excluding colostrum. It consists of water, fat, protein, and lactose, with 80-85% protein present as caseins, precipitated by decreasing pH to 4.6.</a:t>
            </a:r>
          </a:p>
        </p:txBody>
      </p:sp>
      <p:sp>
        <p:nvSpPr>
          <p:cNvPr id="6" name="TextBox 6"/>
          <p:cNvSpPr txBox="1"/>
          <p:nvPr/>
        </p:nvSpPr>
        <p:spPr>
          <a:xfrm>
            <a:off x="237326" y="5129305"/>
            <a:ext cx="17268043" cy="4761230"/>
          </a:xfrm>
          <a:prstGeom prst="rect">
            <a:avLst/>
          </a:prstGeom>
        </p:spPr>
        <p:txBody>
          <a:bodyPr lIns="0" tIns="0" rIns="0" bIns="0" rtlCol="0" anchor="t">
            <a:spAutoFit/>
          </a:bodyPr>
          <a:lstStyle/>
          <a:p>
            <a:pPr>
              <a:lnSpc>
                <a:spcPts val="5439"/>
              </a:lnSpc>
            </a:pPr>
            <a:endParaRPr/>
          </a:p>
          <a:p>
            <a:pPr>
              <a:lnSpc>
                <a:spcPts val="5439"/>
              </a:lnSpc>
            </a:pPr>
            <a:r>
              <a:rPr lang="en-US" sz="3399">
                <a:solidFill>
                  <a:srgbClr val="000000"/>
                </a:solidFill>
                <a:latin typeface="Montserrat Classic"/>
              </a:rPr>
              <a:t>   1-Filteration.</a:t>
            </a:r>
          </a:p>
          <a:p>
            <a:pPr>
              <a:lnSpc>
                <a:spcPts val="5439"/>
              </a:lnSpc>
            </a:pPr>
            <a:r>
              <a:rPr lang="en-US" sz="3399">
                <a:solidFill>
                  <a:srgbClr val="000000"/>
                </a:solidFill>
                <a:latin typeface="Montserrat Classic"/>
              </a:rPr>
              <a:t>   2- Removal of microorganism.</a:t>
            </a:r>
          </a:p>
          <a:p>
            <a:pPr>
              <a:lnSpc>
                <a:spcPts val="5439"/>
              </a:lnSpc>
            </a:pPr>
            <a:r>
              <a:rPr lang="en-US" sz="3399">
                <a:solidFill>
                  <a:srgbClr val="000000"/>
                </a:solidFill>
                <a:latin typeface="Montserrat Classic"/>
              </a:rPr>
              <a:t>   3-Use of heat. </a:t>
            </a:r>
          </a:p>
          <a:p>
            <a:pPr>
              <a:lnSpc>
                <a:spcPts val="5439"/>
              </a:lnSpc>
            </a:pPr>
            <a:r>
              <a:rPr lang="en-US" sz="3399">
                <a:solidFill>
                  <a:srgbClr val="000000"/>
                </a:solidFill>
                <a:latin typeface="Montserrat Classic"/>
              </a:rPr>
              <a:t>   4- Use of low temperature.</a:t>
            </a:r>
          </a:p>
          <a:p>
            <a:pPr>
              <a:lnSpc>
                <a:spcPts val="5439"/>
              </a:lnSpc>
            </a:pPr>
            <a:r>
              <a:rPr lang="en-US" sz="3399">
                <a:solidFill>
                  <a:srgbClr val="000000"/>
                </a:solidFill>
                <a:latin typeface="Montserrat Classic"/>
              </a:rPr>
              <a:t>   5- Drying .</a:t>
            </a:r>
          </a:p>
          <a:p>
            <a:pPr>
              <a:lnSpc>
                <a:spcPts val="5439"/>
              </a:lnSpc>
            </a:pPr>
            <a:r>
              <a:rPr lang="en-US" sz="3399">
                <a:solidFill>
                  <a:srgbClr val="000000"/>
                </a:solidFill>
                <a:latin typeface="Montserrat Classic"/>
              </a:rPr>
              <a:t>   6- Use of preservatives</a:t>
            </a:r>
          </a:p>
        </p:txBody>
      </p:sp>
      <p:sp>
        <p:nvSpPr>
          <p:cNvPr id="7" name="TextBox 7"/>
          <p:cNvSpPr txBox="1"/>
          <p:nvPr/>
        </p:nvSpPr>
        <p:spPr>
          <a:xfrm>
            <a:off x="247693" y="791135"/>
            <a:ext cx="2156224"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Bold"/>
              </a:rPr>
              <a:t>Milk</a:t>
            </a:r>
          </a:p>
        </p:txBody>
      </p:sp>
      <p:sp>
        <p:nvSpPr>
          <p:cNvPr id="8" name="TextBox 8"/>
          <p:cNvSpPr txBox="1"/>
          <p:nvPr/>
        </p:nvSpPr>
        <p:spPr>
          <a:xfrm>
            <a:off x="459432" y="1645261"/>
            <a:ext cx="2764631" cy="646431"/>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Composition</a:t>
            </a:r>
          </a:p>
        </p:txBody>
      </p:sp>
      <p:sp>
        <p:nvSpPr>
          <p:cNvPr id="9" name="TextBox 9"/>
          <p:cNvSpPr txBox="1"/>
          <p:nvPr/>
        </p:nvSpPr>
        <p:spPr>
          <a:xfrm>
            <a:off x="641520" y="4616224"/>
            <a:ext cx="2675781" cy="646431"/>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Preservation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26959" y="996685"/>
            <a:ext cx="17288776" cy="3389631"/>
          </a:xfrm>
          <a:prstGeom prst="rect">
            <a:avLst/>
          </a:prstGeom>
        </p:spPr>
        <p:txBody>
          <a:bodyPr lIns="0" tIns="0" rIns="0" bIns="0" rtlCol="0" anchor="t">
            <a:spAutoFit/>
          </a:bodyPr>
          <a:lstStyle/>
          <a:p>
            <a:pPr marL="734055" lvl="1" indent="-367027">
              <a:lnSpc>
                <a:spcPts val="5439"/>
              </a:lnSpc>
              <a:buFont typeface="Arial"/>
              <a:buChar char="•"/>
            </a:pPr>
            <a:r>
              <a:rPr lang="en-US" sz="3399">
                <a:solidFill>
                  <a:srgbClr val="000000"/>
                </a:solidFill>
                <a:latin typeface="Montserrat Classic"/>
              </a:rPr>
              <a:t>The objective of milk pasteurization is the destruction of all disease-causing microorganisms. Endospores of pathogens such as Clostridium botulinum and spoilage organisms such as Clostridium tyrobutyricum, C. sporogenes, or Bacillus cereus are not destroyed. Although pathogens can be destroyed by nonthermal means, milk pasteurization is achieved solely by heating.</a:t>
            </a:r>
          </a:p>
        </p:txBody>
      </p:sp>
      <p:sp>
        <p:nvSpPr>
          <p:cNvPr id="6" name="TextBox 6"/>
          <p:cNvSpPr txBox="1"/>
          <p:nvPr/>
        </p:nvSpPr>
        <p:spPr>
          <a:xfrm>
            <a:off x="353712" y="5288764"/>
            <a:ext cx="17268043" cy="33896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ea typeface="Montserrat Classic"/>
              </a:rPr>
              <a:t>The low temperature-long time (LTLT) method involves heating the coolest part of milk to 145°F(63°C) for 30 minutes, while the high temperature-short time (HTST) method is used to heat milk to 161°F(72°C) for 15 seconds. The LTLT method was modified after the discovery of the Q fever agent (Coxiella burnetti) in milk. </a:t>
            </a:r>
          </a:p>
        </p:txBody>
      </p:sp>
      <p:sp>
        <p:nvSpPr>
          <p:cNvPr id="7" name="TextBox 7"/>
          <p:cNvSpPr txBox="1"/>
          <p:nvPr/>
        </p:nvSpPr>
        <p:spPr>
          <a:xfrm>
            <a:off x="353712" y="383684"/>
            <a:ext cx="4491987" cy="1349828"/>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Pasteurization</a:t>
            </a:r>
          </a:p>
          <a:p>
            <a:pPr algn="ctr">
              <a:lnSpc>
                <a:spcPts val="5439"/>
              </a:lnSpc>
              <a:spcBef>
                <a:spcPct val="0"/>
              </a:spcBef>
            </a:pPr>
            <a:endParaRPr lang="en-US" sz="3457">
              <a:solidFill>
                <a:srgbClr val="FF3131"/>
              </a:solidFill>
              <a:latin typeface="Montserrat Class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32955" y="1456888"/>
            <a:ext cx="17268043" cy="40754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ea typeface="Montserrat Classic"/>
              </a:rPr>
              <a:t> The flash method, which involves heating to 161°F for 15 seconds, is less destructive. Ultra-high temperature (UHT) treatment destroys non-spore-forming pathogens in milk, but also reduces some spore formers. The minimum treatment is 130°C for 1 second. The UHT treatment is achieved by heatingat temperatures of 275–284◦ F (135–140◦ C) for a few sec (the minimumtreatment is 130◦ C for 1 sec). </a:t>
            </a:r>
          </a:p>
        </p:txBody>
      </p:sp>
      <p:sp>
        <p:nvSpPr>
          <p:cNvPr id="6" name="TextBox 6"/>
          <p:cNvSpPr txBox="1"/>
          <p:nvPr/>
        </p:nvSpPr>
        <p:spPr>
          <a:xfrm>
            <a:off x="353712" y="383684"/>
            <a:ext cx="4491987" cy="1349828"/>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Pasteurization</a:t>
            </a:r>
          </a:p>
          <a:p>
            <a:pPr algn="ctr">
              <a:lnSpc>
                <a:spcPts val="5439"/>
              </a:lnSpc>
              <a:spcBef>
                <a:spcPct val="0"/>
              </a:spcBef>
            </a:pPr>
            <a:endParaRPr lang="en-US" sz="3457">
              <a:solidFill>
                <a:srgbClr val="FF3131"/>
              </a:solidFill>
              <a:latin typeface="Montserrat Classic"/>
            </a:endParaRPr>
          </a:p>
        </p:txBody>
      </p:sp>
      <p:sp>
        <p:nvSpPr>
          <p:cNvPr id="7" name="TextBox 7"/>
          <p:cNvSpPr txBox="1"/>
          <p:nvPr/>
        </p:nvSpPr>
        <p:spPr>
          <a:xfrm>
            <a:off x="594540" y="5853749"/>
            <a:ext cx="6923754" cy="1349828"/>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General Microbiota of Milk</a:t>
            </a:r>
          </a:p>
          <a:p>
            <a:pPr algn="ctr">
              <a:lnSpc>
                <a:spcPts val="5439"/>
              </a:lnSpc>
              <a:spcBef>
                <a:spcPct val="0"/>
              </a:spcBef>
            </a:pPr>
            <a:endParaRPr lang="en-US" sz="3457">
              <a:solidFill>
                <a:srgbClr val="FF3131"/>
              </a:solidFill>
              <a:latin typeface="Montserrat Classic"/>
            </a:endParaRPr>
          </a:p>
        </p:txBody>
      </p:sp>
      <p:sp>
        <p:nvSpPr>
          <p:cNvPr id="8" name="TextBox 8"/>
          <p:cNvSpPr txBox="1"/>
          <p:nvPr/>
        </p:nvSpPr>
        <p:spPr>
          <a:xfrm>
            <a:off x="509979" y="6900225"/>
            <a:ext cx="17268043" cy="20180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 Theoretically, healthy cow milk should be free of microorganisms, but freshly drawn milk often contains hundreds to thousands of cfu/ml, indicating movement up and presence at lower teats.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65284" y="1619006"/>
            <a:ext cx="17268043" cy="20180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 Raw milk from cows can be a source of diseases like Brucellosis, Anthrax Tuberculosis, Listeriasis, Salmonellosis, Q fever Campylobacteriosis, Crohn's disease, Enterohemorrhagic colitis, Staph./Strep. Mastitis, among others.</a:t>
            </a:r>
          </a:p>
        </p:txBody>
      </p:sp>
      <p:sp>
        <p:nvSpPr>
          <p:cNvPr id="6" name="TextBox 6"/>
          <p:cNvSpPr txBox="1"/>
          <p:nvPr/>
        </p:nvSpPr>
        <p:spPr>
          <a:xfrm>
            <a:off x="353712" y="383684"/>
            <a:ext cx="5803667" cy="2045153"/>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Milk-Borne Pathogens</a:t>
            </a:r>
          </a:p>
          <a:p>
            <a:pPr algn="ctr">
              <a:lnSpc>
                <a:spcPts val="5531"/>
              </a:lnSpc>
            </a:pPr>
            <a:endParaRPr lang="en-US" sz="3457">
              <a:solidFill>
                <a:srgbClr val="FF3131"/>
              </a:solidFill>
              <a:latin typeface="Montserrat Classic"/>
            </a:endParaRPr>
          </a:p>
          <a:p>
            <a:pPr algn="ctr">
              <a:lnSpc>
                <a:spcPts val="5439"/>
              </a:lnSpc>
              <a:spcBef>
                <a:spcPct val="0"/>
              </a:spcBef>
            </a:pPr>
            <a:endParaRPr lang="en-US" sz="3457">
              <a:solidFill>
                <a:srgbClr val="FF3131"/>
              </a:solidFill>
              <a:latin typeface="Montserrat Classic"/>
            </a:endParaRPr>
          </a:p>
        </p:txBody>
      </p:sp>
      <p:sp>
        <p:nvSpPr>
          <p:cNvPr id="7" name="TextBox 7"/>
          <p:cNvSpPr txBox="1"/>
          <p:nvPr/>
        </p:nvSpPr>
        <p:spPr>
          <a:xfrm>
            <a:off x="-378168" y="4331838"/>
            <a:ext cx="5851501" cy="1843723"/>
          </a:xfrm>
          <a:prstGeom prst="rect">
            <a:avLst/>
          </a:prstGeom>
        </p:spPr>
        <p:txBody>
          <a:bodyPr lIns="0" tIns="0" rIns="0" bIns="0" rtlCol="0" anchor="t">
            <a:spAutoFit/>
          </a:bodyPr>
          <a:lstStyle/>
          <a:p>
            <a:pPr algn="ctr">
              <a:lnSpc>
                <a:spcPts val="5001"/>
              </a:lnSpc>
            </a:pPr>
            <a:r>
              <a:rPr lang="en-US" sz="3125">
                <a:solidFill>
                  <a:srgbClr val="FF3131"/>
                </a:solidFill>
                <a:latin typeface="Montserrat Classic"/>
              </a:rPr>
              <a:t>Milk-Spoilage</a:t>
            </a:r>
          </a:p>
          <a:p>
            <a:pPr algn="ctr">
              <a:lnSpc>
                <a:spcPts val="5001"/>
              </a:lnSpc>
            </a:pPr>
            <a:endParaRPr lang="en-US" sz="3125">
              <a:solidFill>
                <a:srgbClr val="FF3131"/>
              </a:solidFill>
              <a:latin typeface="Montserrat Classic"/>
            </a:endParaRPr>
          </a:p>
          <a:p>
            <a:pPr algn="ctr">
              <a:lnSpc>
                <a:spcPts val="4918"/>
              </a:lnSpc>
              <a:spcBef>
                <a:spcPct val="0"/>
              </a:spcBef>
            </a:pPr>
            <a:endParaRPr lang="en-US" sz="3125">
              <a:solidFill>
                <a:srgbClr val="FF3131"/>
              </a:solidFill>
              <a:latin typeface="Montserrat Classic"/>
            </a:endParaRPr>
          </a:p>
        </p:txBody>
      </p:sp>
      <p:sp>
        <p:nvSpPr>
          <p:cNvPr id="8" name="TextBox 8"/>
          <p:cNvSpPr txBox="1"/>
          <p:nvPr/>
        </p:nvSpPr>
        <p:spPr>
          <a:xfrm>
            <a:off x="509979" y="5467028"/>
            <a:ext cx="17268043" cy="20180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Milk, the only natural source of lactose, undergoes unique microbial spoilage due to its unique ability to provide energy to a small number of milk-borne bacteria, particularly coliform bacteria.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52400" y="1235394"/>
            <a:ext cx="17268043" cy="47612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ea typeface="Montserrat Classic"/>
              </a:rPr>
              <a:t>Milk's pH ranges from 6.5-6.7, with casein micelles being relatively soluble. Acid curdling occurs due to lactic streptococci and lactobacilli in milk, leading to increased acidity from 6.7 to 4.5. This precipitation of casein, forming calcium caseinate, results in curdling. This coagulation process converts liquid milk into a semi-solid state, with lactic acid interacting with calcium caseinate to form calcium lactate. When casein loses calcium, it precipitates at the isoelectric point at pH = 4.6-4.7 and a temperature of 21°C.</a:t>
            </a:r>
          </a:p>
        </p:txBody>
      </p:sp>
      <p:sp>
        <p:nvSpPr>
          <p:cNvPr id="6" name="TextBox 6"/>
          <p:cNvSpPr txBox="1"/>
          <p:nvPr/>
        </p:nvSpPr>
        <p:spPr>
          <a:xfrm>
            <a:off x="353712" y="383684"/>
            <a:ext cx="5803667" cy="2045153"/>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Acid curdling </a:t>
            </a:r>
          </a:p>
          <a:p>
            <a:pPr algn="ctr">
              <a:lnSpc>
                <a:spcPts val="5531"/>
              </a:lnSpc>
            </a:pPr>
            <a:endParaRPr lang="en-US" sz="3457">
              <a:solidFill>
                <a:srgbClr val="FF3131"/>
              </a:solidFill>
              <a:latin typeface="Montserrat Classic"/>
            </a:endParaRPr>
          </a:p>
          <a:p>
            <a:pPr algn="ctr">
              <a:lnSpc>
                <a:spcPts val="5439"/>
              </a:lnSpc>
              <a:spcBef>
                <a:spcPct val="0"/>
              </a:spcBef>
            </a:pPr>
            <a:endParaRPr lang="en-US" sz="3457">
              <a:solidFill>
                <a:srgbClr val="FF3131"/>
              </a:solidFill>
              <a:latin typeface="Montserrat Classic"/>
            </a:endParaRPr>
          </a:p>
        </p:txBody>
      </p:sp>
      <p:sp>
        <p:nvSpPr>
          <p:cNvPr id="7" name="TextBox 7"/>
          <p:cNvSpPr txBox="1"/>
          <p:nvPr/>
        </p:nvSpPr>
        <p:spPr>
          <a:xfrm>
            <a:off x="152400" y="6087092"/>
            <a:ext cx="5803667"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Sweet curdling</a:t>
            </a:r>
          </a:p>
        </p:txBody>
      </p:sp>
      <p:sp>
        <p:nvSpPr>
          <p:cNvPr id="8" name="TextBox 8"/>
          <p:cNvSpPr txBox="1"/>
          <p:nvPr/>
        </p:nvSpPr>
        <p:spPr>
          <a:xfrm>
            <a:off x="0" y="6698057"/>
            <a:ext cx="18288000" cy="33896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Milk curdling occurs due to rennet-like enzyme secretion by certain bacteria, precipitating casein, which is digested by proteolytic bacteria. This process accumulates metabolic products, making milk alkaline. Aerobic bacteria responsible include Bacillus cereus, B. subtilis, Pseudomonas viscosa, Ps. putrefaciens, and streptococci.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52400" y="1235394"/>
            <a:ext cx="17268043" cy="27038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Coliform bacteria, Clostridium spp., Bacillus species, yeasts, and heterofermentative lactics are key gas producers in milk fermentation. Gas formation is evident in foam, gas bubbles, floating curd, and rapid gas production, causing stormy fermentation.</a:t>
            </a:r>
          </a:p>
        </p:txBody>
      </p:sp>
      <p:sp>
        <p:nvSpPr>
          <p:cNvPr id="6" name="TextBox 6"/>
          <p:cNvSpPr txBox="1"/>
          <p:nvPr/>
        </p:nvSpPr>
        <p:spPr>
          <a:xfrm>
            <a:off x="353712" y="383684"/>
            <a:ext cx="5803667" cy="2045153"/>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Gas Production  </a:t>
            </a:r>
          </a:p>
          <a:p>
            <a:pPr algn="ctr">
              <a:lnSpc>
                <a:spcPts val="5531"/>
              </a:lnSpc>
            </a:pPr>
            <a:endParaRPr lang="en-US" sz="3457">
              <a:solidFill>
                <a:srgbClr val="FF3131"/>
              </a:solidFill>
              <a:latin typeface="Montserrat Classic"/>
            </a:endParaRPr>
          </a:p>
          <a:p>
            <a:pPr algn="ctr">
              <a:lnSpc>
                <a:spcPts val="5439"/>
              </a:lnSpc>
              <a:spcBef>
                <a:spcPct val="0"/>
              </a:spcBef>
            </a:pPr>
            <a:endParaRPr lang="en-US" sz="3457">
              <a:solidFill>
                <a:srgbClr val="FF3131"/>
              </a:solidFill>
              <a:latin typeface="Montserrat Classic"/>
            </a:endParaRPr>
          </a:p>
        </p:txBody>
      </p:sp>
      <p:sp>
        <p:nvSpPr>
          <p:cNvPr id="7" name="TextBox 7"/>
          <p:cNvSpPr txBox="1"/>
          <p:nvPr/>
        </p:nvSpPr>
        <p:spPr>
          <a:xfrm>
            <a:off x="152400" y="4273264"/>
            <a:ext cx="5567860"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Proteolysis</a:t>
            </a:r>
          </a:p>
        </p:txBody>
      </p:sp>
      <p:sp>
        <p:nvSpPr>
          <p:cNvPr id="8" name="TextBox 8"/>
          <p:cNvSpPr txBox="1"/>
          <p:nvPr/>
        </p:nvSpPr>
        <p:spPr>
          <a:xfrm>
            <a:off x="0" y="5010150"/>
            <a:ext cx="18288000" cy="20180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Milk decomposition occurs due to the growth of microorganisms with caseinase enzyme, resulting in the accumulation of metabolic products, giving it a rotten smell and increased alkalinity.</a:t>
            </a:r>
          </a:p>
        </p:txBody>
      </p:sp>
      <p:sp>
        <p:nvSpPr>
          <p:cNvPr id="9" name="TextBox 9"/>
          <p:cNvSpPr txBox="1"/>
          <p:nvPr/>
        </p:nvSpPr>
        <p:spPr>
          <a:xfrm>
            <a:off x="0" y="7113905"/>
            <a:ext cx="5567860"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Ropiness</a:t>
            </a:r>
          </a:p>
        </p:txBody>
      </p:sp>
      <p:sp>
        <p:nvSpPr>
          <p:cNvPr id="10" name="TextBox 10"/>
          <p:cNvSpPr txBox="1"/>
          <p:nvPr/>
        </p:nvSpPr>
        <p:spPr>
          <a:xfrm>
            <a:off x="0" y="7741698"/>
            <a:ext cx="18288000" cy="20180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Ropiness and sliminess in milk and cream are caused by bacterial capsular material, typically at low temperature, and decrease with increased acidity.Two main types of ropiness: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963</Words>
  <Application>Microsoft Office PowerPoint</Application>
  <PresentationFormat>Custom</PresentationFormat>
  <Paragraphs>48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Questrial</vt:lpstr>
      <vt:lpstr>Calibri</vt:lpstr>
      <vt:lpstr>TT Chocolates Bold</vt:lpstr>
      <vt:lpstr>Poppins Bold</vt:lpstr>
      <vt:lpstr>Arial</vt:lpstr>
      <vt:lpstr>Montserrat Classic Bold</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cp:lastModifiedBy>saadmahdi saadmahdi</cp:lastModifiedBy>
  <cp:revision>3</cp:revision>
  <dcterms:created xsi:type="dcterms:W3CDTF">2006-08-16T00:00:00Z</dcterms:created>
  <dcterms:modified xsi:type="dcterms:W3CDTF">2024-03-20T12:13:03Z</dcterms:modified>
  <dc:identifier>DAFy4dOMNns</dc:identifier>
</cp:coreProperties>
</file>